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2" r:id="rId5"/>
    <p:sldId id="264" r:id="rId6"/>
    <p:sldId id="263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u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2" name="Subtitlu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643A6-30D9-4F12-B676-423ED5871C18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20" name="Substituent subsol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119C8-222E-4733-A734-09FE36974F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643A6-30D9-4F12-B676-423ED5871C18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119C8-222E-4733-A734-09FE36974F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643A6-30D9-4F12-B676-423ED5871C18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119C8-222E-4733-A734-09FE36974F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643A6-30D9-4F12-B676-423ED5871C18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119C8-222E-4733-A734-09FE36974F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643A6-30D9-4F12-B676-423ED5871C18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119C8-222E-4733-A734-09FE36974F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reptunghi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643A6-30D9-4F12-B676-423ED5871C18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119C8-222E-4733-A734-09FE36974F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643A6-30D9-4F12-B676-423ED5871C18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119C8-222E-4733-A734-09FE36974F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643A6-30D9-4F12-B676-423ED5871C18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119C8-222E-4733-A734-09FE36974F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reptunghi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643A6-30D9-4F12-B676-423ED5871C18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119C8-222E-4733-A734-09FE36974F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reptunghi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643A6-30D9-4F12-B676-423ED5871C18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119C8-222E-4733-A734-09FE36974F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643A6-30D9-4F12-B676-423ED5871C18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119C8-222E-4733-A734-09FE36974F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reptunghi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9" name="Schemă logică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chemă logică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adială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Tor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Substituent titl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stituent tex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24" name="Substituent dată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D643A6-30D9-4F12-B676-423ED5871C18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ubstituent număr diapozitiv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7B119C8-222E-4733-A734-09FE36974F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reptunghi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Aplicatii</a:t>
            </a:r>
            <a:endParaRPr lang="en-US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Fisa</a:t>
            </a:r>
            <a:r>
              <a:rPr lang="en-US" dirty="0" smtClean="0"/>
              <a:t> 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Exercitiul</a:t>
            </a:r>
            <a:r>
              <a:rPr lang="en-US" dirty="0" smtClean="0"/>
              <a:t> 2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29762" t="27138" r="51935" b="46097"/>
          <a:stretch>
            <a:fillRect/>
          </a:stretch>
        </p:blipFill>
        <p:spPr bwMode="auto">
          <a:xfrm>
            <a:off x="2928926" y="1714488"/>
            <a:ext cx="415262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6715140" y="1928802"/>
            <a:ext cx="2114550" cy="55931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5400000" scaled="1"/>
          </a:gra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</a:rPr>
              <a:t>Directive de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</a:rPr>
              <a:t>procesare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6643702" y="5286388"/>
            <a:ext cx="2114550" cy="553102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5400000" scaled="1"/>
          </a:gra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</a:rPr>
              <a:t>Apelul subprogramului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6858016" y="2928934"/>
            <a:ext cx="2114550" cy="518923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5400000" scaled="1"/>
          </a:gra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</a:rPr>
              <a:t>Parametrii formali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3500430" y="5715016"/>
            <a:ext cx="2114550" cy="481633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5400000" scaled="1"/>
          </a:gra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</a:rPr>
              <a:t>Parametri efectivi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785786" y="1857364"/>
            <a:ext cx="1990725" cy="574853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5400000" scaled="1"/>
          </a:gra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</a:rPr>
              <a:t>Definiţia subprogramului</a:t>
            </a: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0" y="2786058"/>
            <a:ext cx="1990725" cy="528244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5400000" scaled="1"/>
          </a:gra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</a:rPr>
              <a:t>Antetul subprogramului</a:t>
            </a: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357158" y="3786190"/>
            <a:ext cx="1943100" cy="5096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5400000" scaled="1"/>
          </a:gra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</a:rPr>
              <a:t>Corpul subprogramului</a:t>
            </a: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5" name="Conector cotit 14"/>
          <p:cNvCxnSpPr>
            <a:endCxn id="16" idx="1"/>
          </p:cNvCxnSpPr>
          <p:nvPr/>
        </p:nvCxnSpPr>
        <p:spPr>
          <a:xfrm rot="16200000" flipH="1">
            <a:off x="2250265" y="2536025"/>
            <a:ext cx="642942" cy="428628"/>
          </a:xfrm>
          <a:prstGeom prst="bentConnector2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coladă stânga 15"/>
          <p:cNvSpPr/>
          <p:nvPr/>
        </p:nvSpPr>
        <p:spPr>
          <a:xfrm>
            <a:off x="2786050" y="2571744"/>
            <a:ext cx="214314" cy="1000132"/>
          </a:xfrm>
          <a:prstGeom prst="leftBrac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Conector drept cu săgeată 19"/>
          <p:cNvCxnSpPr>
            <a:stCxn id="1033" idx="3"/>
          </p:cNvCxnSpPr>
          <p:nvPr/>
        </p:nvCxnSpPr>
        <p:spPr>
          <a:xfrm flipV="1">
            <a:off x="1990725" y="2643182"/>
            <a:ext cx="866795" cy="4069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coladă stânga 20"/>
          <p:cNvSpPr/>
          <p:nvPr/>
        </p:nvSpPr>
        <p:spPr>
          <a:xfrm>
            <a:off x="3000364" y="2857496"/>
            <a:ext cx="142876" cy="857256"/>
          </a:xfrm>
          <a:prstGeom prst="leftBrac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Conector drept cu săgeată 22"/>
          <p:cNvCxnSpPr>
            <a:stCxn id="1034" idx="3"/>
          </p:cNvCxnSpPr>
          <p:nvPr/>
        </p:nvCxnSpPr>
        <p:spPr>
          <a:xfrm flipV="1">
            <a:off x="2300258" y="3214686"/>
            <a:ext cx="828708" cy="826304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rept cu săgeată 25"/>
          <p:cNvCxnSpPr>
            <a:stCxn id="1029" idx="1"/>
          </p:cNvCxnSpPr>
          <p:nvPr/>
        </p:nvCxnSpPr>
        <p:spPr>
          <a:xfrm rot="10800000">
            <a:off x="4714878" y="5000637"/>
            <a:ext cx="1928824" cy="56230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rept cu săgeată 30"/>
          <p:cNvCxnSpPr>
            <a:stCxn id="1031" idx="0"/>
          </p:cNvCxnSpPr>
          <p:nvPr/>
        </p:nvCxnSpPr>
        <p:spPr>
          <a:xfrm rot="16200000" flipV="1">
            <a:off x="4136225" y="5293535"/>
            <a:ext cx="714380" cy="128581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rept cu săgeată 35"/>
          <p:cNvCxnSpPr/>
          <p:nvPr/>
        </p:nvCxnSpPr>
        <p:spPr>
          <a:xfrm rot="10800000">
            <a:off x="5929322" y="2000240"/>
            <a:ext cx="714380" cy="2143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Formă 38"/>
          <p:cNvCxnSpPr>
            <a:stCxn id="1030" idx="1"/>
          </p:cNvCxnSpPr>
          <p:nvPr/>
        </p:nvCxnSpPr>
        <p:spPr>
          <a:xfrm rot="10800000">
            <a:off x="5072068" y="2714620"/>
            <a:ext cx="1785948" cy="473776"/>
          </a:xfrm>
          <a:prstGeom prst="bentConnector3">
            <a:avLst>
              <a:gd name="adj1" fmla="val 11027"/>
            </a:avLst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Exercitiul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857620" y="1500174"/>
            <a:ext cx="5143536" cy="5072098"/>
          </a:xfrm>
        </p:spPr>
        <p:txBody>
          <a:bodyPr>
            <a:normAutofit fontScale="92500" lnSpcReduction="20000"/>
          </a:bodyPr>
          <a:lstStyle/>
          <a:p>
            <a:r>
              <a:rPr lang="fr-FR" dirty="0" err="1"/>
              <a:t>În</a:t>
            </a:r>
            <a:r>
              <a:rPr lang="fr-FR" dirty="0"/>
              <a:t> </a:t>
            </a:r>
            <a:r>
              <a:rPr lang="fr-FR" dirty="0" err="1"/>
              <a:t>exemplul</a:t>
            </a:r>
            <a:r>
              <a:rPr lang="fr-FR" dirty="0"/>
              <a:t> </a:t>
            </a:r>
            <a:r>
              <a:rPr lang="fr-FR" dirty="0" err="1"/>
              <a:t>alăturat</a:t>
            </a:r>
            <a:r>
              <a:rPr lang="fr-FR" dirty="0"/>
              <a:t> </a:t>
            </a:r>
            <a:r>
              <a:rPr lang="fr-FR" dirty="0" err="1"/>
              <a:t>am</a:t>
            </a:r>
            <a:r>
              <a:rPr lang="fr-FR" dirty="0"/>
              <a:t> </a:t>
            </a:r>
            <a:r>
              <a:rPr lang="fr-FR" dirty="0" err="1"/>
              <a:t>definit</a:t>
            </a:r>
            <a:r>
              <a:rPr lang="fr-FR" dirty="0"/>
              <a:t> </a:t>
            </a:r>
            <a:r>
              <a:rPr lang="fr-FR" b="1" dirty="0" err="1" smtClean="0"/>
              <a:t>funcţia</a:t>
            </a:r>
            <a:r>
              <a:rPr lang="fr-FR" dirty="0" smtClean="0"/>
              <a:t> 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       </a:t>
            </a:r>
            <a:r>
              <a:rPr lang="fr-FR" dirty="0" smtClean="0"/>
              <a:t>,    de tip………………., </a:t>
            </a:r>
            <a:r>
              <a:rPr lang="fr-FR" dirty="0" err="1"/>
              <a:t>cu</a:t>
            </a:r>
            <a:r>
              <a:rPr lang="fr-FR" dirty="0"/>
              <a:t> </a:t>
            </a:r>
            <a:r>
              <a:rPr lang="fr-FR" dirty="0" err="1" smtClean="0"/>
              <a:t>parametrii</a:t>
            </a:r>
            <a:r>
              <a:rPr lang="fr-FR" dirty="0"/>
              <a:t>………….de tip………….. </a:t>
            </a:r>
            <a:r>
              <a:rPr lang="fr-FR" dirty="0" err="1"/>
              <a:t>După</a:t>
            </a:r>
            <a:r>
              <a:rPr lang="fr-FR" dirty="0"/>
              <a:t> cum </a:t>
            </a:r>
            <a:r>
              <a:rPr lang="fr-FR" dirty="0" err="1"/>
              <a:t>observăm</a:t>
            </a:r>
            <a:r>
              <a:rPr lang="fr-FR" dirty="0"/>
              <a:t> </a:t>
            </a:r>
            <a:r>
              <a:rPr lang="fr-FR" dirty="0" err="1"/>
              <a:t>funcţia</a:t>
            </a:r>
            <a:r>
              <a:rPr lang="fr-FR" dirty="0"/>
              <a:t> este …………………</a:t>
            </a:r>
            <a:r>
              <a:rPr lang="fr-FR" dirty="0" err="1"/>
              <a:t>deoarece</a:t>
            </a:r>
            <a:r>
              <a:rPr lang="fr-FR" dirty="0"/>
              <a:t> </a:t>
            </a:r>
            <a:r>
              <a:rPr lang="fr-FR" dirty="0" err="1"/>
              <a:t>returnează</a:t>
            </a:r>
            <a:r>
              <a:rPr lang="fr-FR" dirty="0"/>
              <a:t> o </a:t>
            </a:r>
            <a:r>
              <a:rPr lang="fr-FR" dirty="0" err="1"/>
              <a:t>valoare</a:t>
            </a:r>
            <a:r>
              <a:rPr lang="fr-FR" dirty="0"/>
              <a:t> …………..</a:t>
            </a:r>
            <a:r>
              <a:rPr lang="fr-FR" dirty="0" err="1"/>
              <a:t>prin</a:t>
            </a:r>
            <a:r>
              <a:rPr lang="fr-FR" dirty="0"/>
              <a:t> </a:t>
            </a:r>
            <a:r>
              <a:rPr lang="fr-FR" dirty="0" err="1"/>
              <a:t>insusi</a:t>
            </a:r>
            <a:r>
              <a:rPr lang="fr-FR" dirty="0"/>
              <a:t> </a:t>
            </a:r>
            <a:r>
              <a:rPr lang="fr-FR" dirty="0" err="1"/>
              <a:t>numele</a:t>
            </a:r>
            <a:r>
              <a:rPr lang="fr-FR" dirty="0"/>
              <a:t> </a:t>
            </a:r>
            <a:r>
              <a:rPr lang="fr-FR" dirty="0" err="1"/>
              <a:t>ei</a:t>
            </a:r>
            <a:r>
              <a:rPr lang="fr-FR" dirty="0"/>
              <a:t>.</a:t>
            </a:r>
            <a:endParaRPr lang="en-US" dirty="0"/>
          </a:p>
          <a:p>
            <a:r>
              <a:rPr lang="fr-FR" dirty="0" err="1"/>
              <a:t>Parametrii</a:t>
            </a:r>
            <a:r>
              <a:rPr lang="fr-FR" dirty="0"/>
              <a:t> </a:t>
            </a:r>
            <a:r>
              <a:rPr lang="fr-FR" dirty="0" err="1"/>
              <a:t>efectivi</a:t>
            </a:r>
            <a:r>
              <a:rPr lang="fr-FR" dirty="0"/>
              <a:t> </a:t>
            </a:r>
            <a:r>
              <a:rPr lang="fr-FR" dirty="0" err="1"/>
              <a:t>sunt</a:t>
            </a:r>
            <a:r>
              <a:rPr lang="fr-FR" dirty="0"/>
              <a:t> …………….. </a:t>
            </a:r>
            <a:r>
              <a:rPr lang="fr-FR" dirty="0" err="1"/>
              <a:t>iar</a:t>
            </a:r>
            <a:r>
              <a:rPr lang="fr-FR" dirty="0"/>
              <a:t> </a:t>
            </a:r>
            <a:r>
              <a:rPr lang="fr-FR" dirty="0" err="1"/>
              <a:t>cei</a:t>
            </a:r>
            <a:r>
              <a:rPr lang="fr-FR" dirty="0"/>
              <a:t> </a:t>
            </a:r>
            <a:r>
              <a:rPr lang="fr-FR" dirty="0" err="1"/>
              <a:t>formali</a:t>
            </a:r>
            <a:r>
              <a:rPr lang="fr-FR" dirty="0"/>
              <a:t> </a:t>
            </a:r>
            <a:r>
              <a:rPr lang="fr-FR" dirty="0" err="1"/>
              <a:t>sunt</a:t>
            </a:r>
            <a:r>
              <a:rPr lang="fr-FR" dirty="0"/>
              <a:t> …………………….</a:t>
            </a:r>
            <a:endParaRPr lang="en-US" dirty="0"/>
          </a:p>
          <a:p>
            <a:r>
              <a:rPr lang="fr-FR" dirty="0"/>
              <a:t>La </a:t>
            </a:r>
            <a:r>
              <a:rPr lang="fr-FR" dirty="0" err="1"/>
              <a:t>apelul</a:t>
            </a:r>
            <a:r>
              <a:rPr lang="fr-FR" dirty="0"/>
              <a:t> </a:t>
            </a:r>
            <a:r>
              <a:rPr lang="fr-FR" dirty="0" err="1"/>
              <a:t>funcţiei</a:t>
            </a:r>
            <a:r>
              <a:rPr lang="fr-FR" dirty="0"/>
              <a:t> </a:t>
            </a:r>
            <a:r>
              <a:rPr lang="fr-FR" dirty="0" err="1"/>
              <a:t>valoarea</a:t>
            </a:r>
            <a:r>
              <a:rPr lang="fr-FR" dirty="0"/>
              <a:t> </a:t>
            </a:r>
            <a:r>
              <a:rPr lang="fr-FR" dirty="0" err="1"/>
              <a:t>returnată</a:t>
            </a:r>
            <a:r>
              <a:rPr lang="fr-FR" dirty="0"/>
              <a:t> de </a:t>
            </a:r>
            <a:r>
              <a:rPr lang="fr-FR" dirty="0" err="1"/>
              <a:t>funcţie</a:t>
            </a:r>
            <a:r>
              <a:rPr lang="fr-FR" dirty="0"/>
              <a:t> se </a:t>
            </a:r>
            <a:r>
              <a:rPr lang="fr-FR" dirty="0" err="1"/>
              <a:t>depune</a:t>
            </a:r>
            <a:r>
              <a:rPr lang="fr-FR" dirty="0"/>
              <a:t> </a:t>
            </a:r>
            <a:r>
              <a:rPr lang="fr-FR" dirty="0" err="1"/>
              <a:t>în</a:t>
            </a:r>
            <a:r>
              <a:rPr lang="fr-FR" dirty="0"/>
              <a:t> </a:t>
            </a:r>
            <a:r>
              <a:rPr lang="fr-FR" dirty="0" err="1"/>
              <a:t>variabila</a:t>
            </a:r>
            <a:r>
              <a:rPr lang="fr-FR" dirty="0"/>
              <a:t>…………….</a:t>
            </a:r>
            <a:endParaRPr lang="en-US" dirty="0"/>
          </a:p>
          <a:p>
            <a:endParaRPr lang="en-US" dirty="0"/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642910" y="1571612"/>
            <a:ext cx="2928958" cy="4929222"/>
          </a:xfrm>
          <a:prstGeom prst="rect">
            <a:avLst/>
          </a:prstGeom>
          <a:solidFill>
            <a:srgbClr val="FFFFFF"/>
          </a:solidFill>
          <a:ln w="63500" cmpd="thickThin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#include &lt;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iostream.h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&gt;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int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 </a:t>
            </a:r>
            <a:r>
              <a:rPr kumimoji="0" lang="fr-FR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suma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(</a:t>
            </a:r>
            <a:r>
              <a:rPr kumimoji="0" lang="fr-FR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int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 a, </a:t>
            </a:r>
            <a:r>
              <a:rPr kumimoji="0" lang="fr-FR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int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 b);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         main()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{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int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x,y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, z;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cout&lt;&lt;”x=”;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cin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&gt;&gt;x;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cout&lt;&lt;”y=”;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cin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&gt;&gt;y;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z=</a:t>
            </a:r>
            <a:r>
              <a:rPr kumimoji="0" lang="fr-FR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suma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(</a:t>
            </a:r>
            <a:r>
              <a:rPr kumimoji="0" lang="fr-FR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x,y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);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cout&lt;&lt;”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suma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=”&lt;&lt;z;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}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int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suma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(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int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a,int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 b)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{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int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 c;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c=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a+b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return c;}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Dreptunghi 5"/>
          <p:cNvSpPr/>
          <p:nvPr/>
        </p:nvSpPr>
        <p:spPr>
          <a:xfrm>
            <a:off x="7358082" y="2000240"/>
            <a:ext cx="107157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intreg</a:t>
            </a:r>
            <a:endParaRPr lang="en-US" dirty="0"/>
          </a:p>
        </p:txBody>
      </p:sp>
      <p:sp>
        <p:nvSpPr>
          <p:cNvPr id="7" name="Dreptunghi 6"/>
          <p:cNvSpPr/>
          <p:nvPr/>
        </p:nvSpPr>
        <p:spPr>
          <a:xfrm>
            <a:off x="6143636" y="2357430"/>
            <a:ext cx="85725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a, b</a:t>
            </a:r>
            <a:endParaRPr lang="en-US" dirty="0"/>
          </a:p>
        </p:txBody>
      </p:sp>
      <p:sp>
        <p:nvSpPr>
          <p:cNvPr id="8" name="Dreptunghi 7"/>
          <p:cNvSpPr/>
          <p:nvPr/>
        </p:nvSpPr>
        <p:spPr>
          <a:xfrm>
            <a:off x="4714876" y="2786058"/>
            <a:ext cx="107157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intreg</a:t>
            </a:r>
            <a:endParaRPr lang="en-US" dirty="0"/>
          </a:p>
        </p:txBody>
      </p:sp>
      <p:sp>
        <p:nvSpPr>
          <p:cNvPr id="9" name="Dreptunghi 8"/>
          <p:cNvSpPr/>
          <p:nvPr/>
        </p:nvSpPr>
        <p:spPr>
          <a:xfrm>
            <a:off x="6215074" y="3143248"/>
            <a:ext cx="107157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operand</a:t>
            </a:r>
            <a:endParaRPr lang="en-US" dirty="0"/>
          </a:p>
        </p:txBody>
      </p:sp>
      <p:sp>
        <p:nvSpPr>
          <p:cNvPr id="10" name="Dreptunghi 9"/>
          <p:cNvSpPr/>
          <p:nvPr/>
        </p:nvSpPr>
        <p:spPr>
          <a:xfrm>
            <a:off x="7143768" y="3571876"/>
            <a:ext cx="107157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intreaga</a:t>
            </a:r>
            <a:endParaRPr lang="en-US" dirty="0"/>
          </a:p>
        </p:txBody>
      </p:sp>
      <p:sp>
        <p:nvSpPr>
          <p:cNvPr id="11" name="Dreptunghi 10"/>
          <p:cNvSpPr/>
          <p:nvPr/>
        </p:nvSpPr>
        <p:spPr>
          <a:xfrm>
            <a:off x="7500958" y="4429132"/>
            <a:ext cx="107157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x, y</a:t>
            </a:r>
            <a:endParaRPr lang="en-US" dirty="0"/>
          </a:p>
        </p:txBody>
      </p:sp>
      <p:sp>
        <p:nvSpPr>
          <p:cNvPr id="12" name="Dreptunghi 11"/>
          <p:cNvSpPr/>
          <p:nvPr/>
        </p:nvSpPr>
        <p:spPr>
          <a:xfrm>
            <a:off x="7143768" y="4857760"/>
            <a:ext cx="107157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a,b</a:t>
            </a:r>
            <a:endParaRPr lang="en-US" dirty="0"/>
          </a:p>
        </p:txBody>
      </p:sp>
      <p:sp>
        <p:nvSpPr>
          <p:cNvPr id="13" name="Dreptunghi 12"/>
          <p:cNvSpPr/>
          <p:nvPr/>
        </p:nvSpPr>
        <p:spPr>
          <a:xfrm>
            <a:off x="5643570" y="6072206"/>
            <a:ext cx="157163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Intreaga</a:t>
            </a:r>
            <a:r>
              <a:rPr lang="en-US" dirty="0" smtClean="0"/>
              <a:t>  z</a:t>
            </a:r>
            <a:endParaRPr lang="en-US" dirty="0"/>
          </a:p>
        </p:txBody>
      </p:sp>
      <p:sp>
        <p:nvSpPr>
          <p:cNvPr id="14" name="Dreptunghi 13"/>
          <p:cNvSpPr/>
          <p:nvPr/>
        </p:nvSpPr>
        <p:spPr>
          <a:xfrm>
            <a:off x="5286380" y="2000240"/>
            <a:ext cx="107157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Exercitiul</a:t>
            </a:r>
            <a:r>
              <a:rPr lang="en-US" dirty="0" smtClean="0"/>
              <a:t> 4</a:t>
            </a:r>
            <a:endParaRPr lang="en-US" dirty="0"/>
          </a:p>
        </p:txBody>
      </p:sp>
      <p:sp>
        <p:nvSpPr>
          <p:cNvPr id="3074" name="Text Box 2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3829048" cy="4400568"/>
          </a:xfrm>
          <a:prstGeom prst="rect">
            <a:avLst/>
          </a:prstGeom>
          <a:solidFill>
            <a:srgbClr val="FFFFFF"/>
          </a:solidFill>
          <a:ln w="63500" cmpd="thickThin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#include &lt;iostream.h&gt;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using namespace std;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int fc ( int a=1, int b=2, int c=3)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{ return a+b+c; }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main ()</a:t>
            </a:r>
            <a:r>
              <a:rPr kumimoji="0" lang="en-US" sz="16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{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int m,n,p,q;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 </a:t>
            </a:r>
            <a:r>
              <a:rPr kumimoji="0" lang="en-US" sz="1600" b="1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m= fc();  n=fc(10);  p=fc(12,19);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q=fc(11,23,18);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</a:rPr>
              <a:t>cout&lt;&lt;m&lt;&lt;" "&lt;&lt;n&lt;&lt;" "&lt;&lt;p&lt;&lt;" "&lt;&lt;q;}</a:t>
            </a:r>
            <a:endPara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CasetăText 4"/>
          <p:cNvSpPr txBox="1"/>
          <p:nvPr/>
        </p:nvSpPr>
        <p:spPr>
          <a:xfrm>
            <a:off x="5500694" y="1857364"/>
            <a:ext cx="285752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afisa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6    15    34   52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Aplicatii</a:t>
            </a:r>
            <a:endParaRPr lang="en-US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Fisa</a:t>
            </a:r>
            <a:r>
              <a:rPr lang="en-US" dirty="0" smtClean="0"/>
              <a:t> 2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Ex1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o-RO" sz="1800" dirty="0" smtClean="0"/>
              <a:t>Se consideră subprogramul </a:t>
            </a:r>
            <a:r>
              <a:rPr lang="ro-RO" sz="1800" b="1" dirty="0" err="1" smtClean="0"/>
              <a:t>pr</a:t>
            </a:r>
            <a:r>
              <a:rPr lang="ro-RO" sz="1800" dirty="0" smtClean="0"/>
              <a:t>, care primeşte prin intermediul parametrului </a:t>
            </a:r>
            <a:r>
              <a:rPr lang="ro-RO" sz="1800" b="1" dirty="0" smtClean="0"/>
              <a:t>a </a:t>
            </a:r>
            <a:r>
              <a:rPr lang="ro-RO" sz="1800" dirty="0" smtClean="0"/>
              <a:t>un număr </a:t>
            </a:r>
            <a:endParaRPr lang="en-US" sz="1800" dirty="0" smtClean="0"/>
          </a:p>
          <a:p>
            <a:pPr>
              <a:buNone/>
            </a:pPr>
            <a:r>
              <a:rPr lang="ro-RO" sz="1800" dirty="0" smtClean="0"/>
              <a:t>natural nenul cu cel mult </a:t>
            </a:r>
            <a:r>
              <a:rPr lang="ro-RO" sz="1800" b="1" dirty="0" smtClean="0"/>
              <a:t>9 </a:t>
            </a:r>
            <a:r>
              <a:rPr lang="ro-RO" sz="1800" dirty="0" smtClean="0"/>
              <a:t>cifre şi returnează </a:t>
            </a:r>
            <a:r>
              <a:rPr lang="ro-RO" sz="1800" b="1" dirty="0" smtClean="0"/>
              <a:t>1 </a:t>
            </a:r>
            <a:r>
              <a:rPr lang="ro-RO" sz="1800" dirty="0" smtClean="0"/>
              <a:t>dacă numărul este prim şi </a:t>
            </a:r>
            <a:r>
              <a:rPr lang="ro-RO" sz="1800" b="1" dirty="0" smtClean="0"/>
              <a:t>0 </a:t>
            </a:r>
            <a:r>
              <a:rPr lang="ro-RO" sz="1800" dirty="0" smtClean="0"/>
              <a:t>în caz contrar.</a:t>
            </a:r>
            <a:endParaRPr lang="en-US" sz="1800" dirty="0" smtClean="0"/>
          </a:p>
          <a:p>
            <a:pPr>
              <a:buNone/>
            </a:pPr>
            <a:r>
              <a:rPr lang="ro-RO" sz="1800" b="1" dirty="0" smtClean="0"/>
              <a:t>a) </a:t>
            </a:r>
            <a:r>
              <a:rPr lang="ro-RO" sz="1800" dirty="0" smtClean="0"/>
              <a:t>Scrieţi numai antetul subprogramului </a:t>
            </a:r>
            <a:r>
              <a:rPr lang="ro-RO" sz="1800" b="1" dirty="0" smtClean="0"/>
              <a:t>pr</a:t>
            </a:r>
            <a:r>
              <a:rPr lang="ro-RO" sz="1800" dirty="0" smtClean="0"/>
              <a:t>. </a:t>
            </a:r>
            <a:endParaRPr lang="en-US" sz="1800" dirty="0" smtClean="0"/>
          </a:p>
          <a:p>
            <a:pPr>
              <a:buNone/>
            </a:pPr>
            <a:r>
              <a:rPr lang="ro-RO" sz="1800" b="1" dirty="0" smtClean="0"/>
              <a:t>b) </a:t>
            </a:r>
            <a:r>
              <a:rPr lang="ro-RO" sz="1800" dirty="0" smtClean="0"/>
              <a:t>Considerăm un număr natural nenul </a:t>
            </a:r>
            <a:r>
              <a:rPr lang="ro-RO" sz="1800" b="1" dirty="0" smtClean="0"/>
              <a:t>n</a:t>
            </a:r>
            <a:r>
              <a:rPr lang="ro-RO" sz="1800" dirty="0" smtClean="0"/>
              <a:t>&gt;</a:t>
            </a:r>
            <a:r>
              <a:rPr lang="ro-RO" sz="1800" b="1" dirty="0" smtClean="0"/>
              <a:t>99 </a:t>
            </a:r>
            <a:r>
              <a:rPr lang="ro-RO" sz="1800" dirty="0" smtClean="0"/>
              <a:t>cu cel mult </a:t>
            </a:r>
            <a:r>
              <a:rPr lang="ro-RO" sz="1800" b="1" dirty="0" smtClean="0"/>
              <a:t>9 </a:t>
            </a:r>
            <a:r>
              <a:rPr lang="ro-RO" sz="1800" dirty="0" smtClean="0"/>
              <a:t>cifre. Din </a:t>
            </a:r>
            <a:r>
              <a:rPr lang="ro-RO" sz="1800" b="1" dirty="0" smtClean="0"/>
              <a:t>n </a:t>
            </a:r>
            <a:r>
              <a:rPr lang="ro-RO" sz="1800" dirty="0" smtClean="0"/>
              <a:t>se obţine un şir </a:t>
            </a:r>
            <a:r>
              <a:rPr lang="ro-RO" sz="1800" dirty="0" smtClean="0"/>
              <a:t>de</a:t>
            </a:r>
            <a:r>
              <a:rPr lang="en-US" sz="1800" dirty="0" smtClean="0"/>
              <a:t>  </a:t>
            </a:r>
            <a:r>
              <a:rPr lang="ro-RO" sz="1800" dirty="0" smtClean="0"/>
              <a:t>valori </a:t>
            </a:r>
            <a:r>
              <a:rPr lang="ro-RO" sz="1800" dirty="0" smtClean="0"/>
              <a:t>prin eliminarea succesivă a ultimei cifre, apoi a ultimelor două cifre, apoi a </a:t>
            </a:r>
            <a:r>
              <a:rPr lang="ro-RO" sz="1800" dirty="0" smtClean="0"/>
              <a:t>ultimelor</a:t>
            </a:r>
            <a:r>
              <a:rPr lang="en-US" sz="1800" dirty="0" smtClean="0"/>
              <a:t> </a:t>
            </a:r>
            <a:r>
              <a:rPr lang="ro-RO" sz="1800" dirty="0" smtClean="0"/>
              <a:t>trei </a:t>
            </a:r>
            <a:r>
              <a:rPr lang="ro-RO" sz="1800" dirty="0" smtClean="0"/>
              <a:t>cifre etc., până se obţine un număr de două cifre, ca în exemplu.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   </a:t>
            </a:r>
            <a:r>
              <a:rPr lang="ro-RO" sz="1800" dirty="0" smtClean="0"/>
              <a:t>Să </a:t>
            </a:r>
            <a:r>
              <a:rPr lang="ro-RO" sz="1800" dirty="0" smtClean="0"/>
              <a:t>se realizeze un program </a:t>
            </a:r>
            <a:r>
              <a:rPr lang="ro-RO" sz="1800" b="1" dirty="0" smtClean="0"/>
              <a:t>C/</a:t>
            </a:r>
            <a:r>
              <a:rPr lang="ro-RO" sz="1800" b="1" dirty="0" err="1" smtClean="0"/>
              <a:t>C</a:t>
            </a:r>
            <a:r>
              <a:rPr lang="ro-RO" sz="1800" b="1" dirty="0" smtClean="0"/>
              <a:t>++ </a:t>
            </a:r>
            <a:r>
              <a:rPr lang="ro-RO" sz="1800" dirty="0" smtClean="0"/>
              <a:t>care citeşte de la tastatură numărul </a:t>
            </a:r>
            <a:r>
              <a:rPr lang="ro-RO" sz="1800" b="1" dirty="0" smtClean="0"/>
              <a:t>n </a:t>
            </a:r>
            <a:r>
              <a:rPr lang="ro-RO" sz="1800" dirty="0" smtClean="0"/>
              <a:t>şi care, </a:t>
            </a:r>
            <a:r>
              <a:rPr lang="ro-RO" sz="1800" dirty="0" smtClean="0"/>
              <a:t>folosind</a:t>
            </a:r>
            <a:r>
              <a:rPr lang="en-US" sz="1800" dirty="0" smtClean="0"/>
              <a:t> </a:t>
            </a:r>
            <a:r>
              <a:rPr lang="ro-RO" sz="1800" dirty="0" smtClean="0"/>
              <a:t>apeluri </a:t>
            </a:r>
            <a:r>
              <a:rPr lang="ro-RO" sz="1800" dirty="0" smtClean="0"/>
              <a:t>utile ale subprogramului </a:t>
            </a:r>
            <a:r>
              <a:rPr lang="ro-RO" sz="1800" b="1" dirty="0" err="1" smtClean="0"/>
              <a:t>pr</a:t>
            </a:r>
            <a:r>
              <a:rPr lang="ro-RO" sz="1800" dirty="0" smtClean="0"/>
              <a:t>, afişează pe ecran, separate prin câte un spaţiu, </a:t>
            </a:r>
            <a:r>
              <a:rPr lang="ro-RO" sz="1800" dirty="0" smtClean="0"/>
              <a:t>doar</a:t>
            </a:r>
            <a:r>
              <a:rPr lang="en-US" sz="1800" dirty="0" smtClean="0"/>
              <a:t> </a:t>
            </a:r>
            <a:r>
              <a:rPr lang="ro-RO" sz="1800" dirty="0" smtClean="0"/>
              <a:t>valorile </a:t>
            </a:r>
            <a:r>
              <a:rPr lang="ro-RO" sz="1800" dirty="0" smtClean="0"/>
              <a:t>prime din şirul obţinut din </a:t>
            </a:r>
            <a:r>
              <a:rPr lang="ro-RO" sz="1800" b="1" dirty="0" smtClean="0"/>
              <a:t>n </a:t>
            </a:r>
            <a:r>
              <a:rPr lang="ro-RO" sz="1800" dirty="0" smtClean="0"/>
              <a:t>conform descrierii de mai sus.</a:t>
            </a:r>
            <a:endParaRPr lang="en-US" sz="1800" dirty="0" smtClean="0"/>
          </a:p>
          <a:p>
            <a:pPr>
              <a:buNone/>
            </a:pPr>
            <a:r>
              <a:rPr lang="ro-RO" sz="1800" b="1" dirty="0" smtClean="0"/>
              <a:t>Exemplu</a:t>
            </a:r>
            <a:r>
              <a:rPr lang="ro-RO" sz="1800" dirty="0" smtClean="0"/>
              <a:t>: pentru </a:t>
            </a:r>
            <a:r>
              <a:rPr lang="ro-RO" sz="1800" b="1" dirty="0" smtClean="0"/>
              <a:t>n=193124 </a:t>
            </a:r>
            <a:r>
              <a:rPr lang="ro-RO" sz="1800" dirty="0" smtClean="0"/>
              <a:t>se obţine şirul de valori </a:t>
            </a:r>
            <a:r>
              <a:rPr lang="ro-RO" sz="1800" b="1" dirty="0" smtClean="0"/>
              <a:t>19312,1931</a:t>
            </a:r>
            <a:r>
              <a:rPr lang="ro-RO" sz="1800" dirty="0" smtClean="0"/>
              <a:t>, </a:t>
            </a:r>
            <a:r>
              <a:rPr lang="ro-RO" sz="1800" b="1" dirty="0" smtClean="0"/>
              <a:t>193</a:t>
            </a:r>
            <a:r>
              <a:rPr lang="ro-RO" sz="1800" dirty="0" smtClean="0"/>
              <a:t>, </a:t>
            </a:r>
            <a:r>
              <a:rPr lang="ro-RO" sz="1800" b="1" dirty="0" smtClean="0"/>
              <a:t>19 </a:t>
            </a:r>
            <a:r>
              <a:rPr lang="ro-RO" sz="1800" dirty="0" smtClean="0"/>
              <a:t>din care se </a:t>
            </a:r>
            <a:r>
              <a:rPr lang="ro-RO" sz="1800" dirty="0" smtClean="0"/>
              <a:t>vor</a:t>
            </a:r>
            <a:r>
              <a:rPr lang="en-US" sz="1800" dirty="0" smtClean="0"/>
              <a:t> </a:t>
            </a:r>
            <a:r>
              <a:rPr lang="ro-RO" sz="1800" dirty="0" smtClean="0"/>
              <a:t>afişa </a:t>
            </a:r>
            <a:r>
              <a:rPr lang="ro-RO" sz="1800" dirty="0" smtClean="0"/>
              <a:t>pe ecran doar valorile </a:t>
            </a:r>
            <a:r>
              <a:rPr lang="ro-RO" sz="1800" b="1" dirty="0" smtClean="0"/>
              <a:t>1931 193 19 </a:t>
            </a:r>
            <a:r>
              <a:rPr lang="ro-RO" sz="1800" dirty="0" smtClean="0"/>
              <a:t>(nu neapărat în această ordine).</a:t>
            </a:r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Ex2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Scrieţi</a:t>
            </a:r>
            <a:r>
              <a:rPr lang="en-US" dirty="0" smtClean="0"/>
              <a:t> un program </a:t>
            </a:r>
            <a:r>
              <a:rPr lang="en-US" b="1" dirty="0" smtClean="0"/>
              <a:t>C/C++ </a:t>
            </a:r>
            <a:r>
              <a:rPr lang="en-US" dirty="0" smtClean="0"/>
              <a:t>care </a:t>
            </a:r>
            <a:r>
              <a:rPr lang="en-US" dirty="0" err="1" smtClean="0"/>
              <a:t>citeşte</a:t>
            </a:r>
            <a:r>
              <a:rPr lang="en-US" dirty="0" smtClean="0"/>
              <a:t> de la </a:t>
            </a:r>
            <a:r>
              <a:rPr lang="en-US" dirty="0" err="1" smtClean="0"/>
              <a:t>tastatură</a:t>
            </a:r>
            <a:r>
              <a:rPr lang="en-US" dirty="0" smtClean="0"/>
              <a:t> un </a:t>
            </a:r>
            <a:r>
              <a:rPr lang="en-US" dirty="0" err="1" smtClean="0"/>
              <a:t>număr</a:t>
            </a:r>
            <a:r>
              <a:rPr lang="en-US" dirty="0" smtClean="0"/>
              <a:t> natural </a:t>
            </a:r>
            <a:r>
              <a:rPr lang="en-US" b="1" dirty="0" smtClean="0"/>
              <a:t>n (n&lt;1000) </a:t>
            </a:r>
            <a:r>
              <a:rPr lang="en-US" dirty="0" err="1" smtClean="0"/>
              <a:t>şi</a:t>
            </a:r>
            <a:r>
              <a:rPr lang="en-US" dirty="0" smtClean="0"/>
              <a:t> care </a:t>
            </a:r>
            <a:r>
              <a:rPr lang="en-US" dirty="0" err="1" smtClean="0"/>
              <a:t>afişează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ecran</a:t>
            </a:r>
            <a:r>
              <a:rPr lang="en-US" dirty="0" smtClean="0"/>
              <a:t> </a:t>
            </a:r>
            <a:r>
              <a:rPr lang="en-US" dirty="0" err="1" smtClean="0"/>
              <a:t>toate</a:t>
            </a:r>
            <a:r>
              <a:rPr lang="en-US" dirty="0" smtClean="0"/>
              <a:t> </a:t>
            </a:r>
            <a:r>
              <a:rPr lang="en-US" dirty="0" err="1" smtClean="0"/>
              <a:t>numerele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mici</a:t>
            </a:r>
            <a:r>
              <a:rPr lang="en-US" dirty="0" smtClean="0"/>
              <a:t> </a:t>
            </a:r>
            <a:r>
              <a:rPr lang="en-US" dirty="0" err="1" smtClean="0"/>
              <a:t>decât</a:t>
            </a:r>
            <a:r>
              <a:rPr lang="en-US" dirty="0" smtClean="0"/>
              <a:t> </a:t>
            </a:r>
            <a:r>
              <a:rPr lang="en-US" b="1" dirty="0" smtClean="0"/>
              <a:t>n </a:t>
            </a:r>
            <a:r>
              <a:rPr lang="en-US" dirty="0" smtClean="0"/>
              <a:t>cu </a:t>
            </a:r>
            <a:r>
              <a:rPr lang="en-US" dirty="0" err="1" smtClean="0"/>
              <a:t>proprietatea</a:t>
            </a:r>
            <a:r>
              <a:rPr lang="en-US" dirty="0" smtClean="0"/>
              <a:t> </a:t>
            </a:r>
            <a:r>
              <a:rPr lang="en-US" dirty="0" err="1" smtClean="0"/>
              <a:t>că</a:t>
            </a:r>
            <a:r>
              <a:rPr lang="en-US" dirty="0" smtClean="0"/>
              <a:t> </a:t>
            </a:r>
            <a:r>
              <a:rPr lang="en-US" dirty="0" err="1" smtClean="0"/>
              <a:t>suma</a:t>
            </a:r>
            <a:r>
              <a:rPr lang="en-US" dirty="0" smtClean="0"/>
              <a:t> </a:t>
            </a:r>
            <a:r>
              <a:rPr lang="en-US" dirty="0" err="1" smtClean="0"/>
              <a:t>divizorilor</a:t>
            </a:r>
            <a:r>
              <a:rPr lang="en-US" dirty="0" smtClean="0"/>
              <a:t> </a:t>
            </a:r>
            <a:r>
              <a:rPr lang="en-US" dirty="0" err="1" smtClean="0"/>
              <a:t>lor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număr</a:t>
            </a:r>
            <a:r>
              <a:rPr lang="en-US" dirty="0" smtClean="0"/>
              <a:t> prim.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Ex3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Scrieţi</a:t>
            </a:r>
            <a:r>
              <a:rPr lang="en-US" dirty="0" smtClean="0"/>
              <a:t> un program </a:t>
            </a:r>
            <a:r>
              <a:rPr lang="en-US" b="1" dirty="0" smtClean="0"/>
              <a:t>C/C++ </a:t>
            </a:r>
            <a:r>
              <a:rPr lang="en-US" dirty="0" smtClean="0"/>
              <a:t>care </a:t>
            </a:r>
            <a:r>
              <a:rPr lang="en-US" dirty="0" err="1" smtClean="0"/>
              <a:t>citeşte</a:t>
            </a:r>
            <a:r>
              <a:rPr lang="en-US" dirty="0" smtClean="0"/>
              <a:t> de la </a:t>
            </a:r>
            <a:r>
              <a:rPr lang="en-US" dirty="0" err="1" smtClean="0"/>
              <a:t>tastatură</a:t>
            </a:r>
            <a:r>
              <a:rPr lang="en-US" dirty="0" smtClean="0"/>
              <a:t> un </a:t>
            </a:r>
            <a:r>
              <a:rPr lang="en-US" dirty="0" err="1" smtClean="0"/>
              <a:t>număr</a:t>
            </a:r>
            <a:r>
              <a:rPr lang="en-US" dirty="0" smtClean="0"/>
              <a:t> natural </a:t>
            </a:r>
            <a:r>
              <a:rPr lang="en-US" b="1" dirty="0" err="1" smtClean="0"/>
              <a:t>nenul</a:t>
            </a:r>
            <a:r>
              <a:rPr lang="en-US" b="1" dirty="0" smtClean="0"/>
              <a:t> n </a:t>
            </a:r>
            <a:r>
              <a:rPr lang="en-US" dirty="0" smtClean="0"/>
              <a:t>cu </a:t>
            </a:r>
            <a:r>
              <a:rPr lang="en-US" dirty="0" err="1" smtClean="0"/>
              <a:t>cel</a:t>
            </a:r>
            <a:r>
              <a:rPr lang="en-US" dirty="0" smtClean="0"/>
              <a:t> </a:t>
            </a:r>
            <a:r>
              <a:rPr lang="en-US" dirty="0" err="1" smtClean="0"/>
              <a:t>mult</a:t>
            </a:r>
            <a:r>
              <a:rPr lang="en-US" dirty="0" smtClean="0"/>
              <a:t> </a:t>
            </a:r>
            <a:r>
              <a:rPr lang="en-US" b="1" dirty="0" smtClean="0"/>
              <a:t>8 </a:t>
            </a:r>
            <a:r>
              <a:rPr lang="en-US" dirty="0" err="1" smtClean="0"/>
              <a:t>cifre</a:t>
            </a:r>
            <a:r>
              <a:rPr lang="en-US" dirty="0" smtClean="0"/>
              <a:t> </a:t>
            </a:r>
            <a:r>
              <a:rPr lang="en-US" dirty="0" err="1" smtClean="0"/>
              <a:t>şi</a:t>
            </a:r>
            <a:r>
              <a:rPr lang="en-US" dirty="0" smtClean="0"/>
              <a:t> </a:t>
            </a:r>
            <a:r>
              <a:rPr lang="en-US" dirty="0" err="1" smtClean="0"/>
              <a:t>determină</a:t>
            </a:r>
            <a:r>
              <a:rPr lang="en-US" dirty="0" smtClean="0"/>
              <a:t>  </a:t>
            </a:r>
            <a:r>
              <a:rPr lang="en-US" dirty="0" err="1" smtClean="0"/>
              <a:t>numărul</a:t>
            </a:r>
            <a:r>
              <a:rPr lang="en-US" dirty="0" smtClean="0"/>
              <a:t> de </a:t>
            </a:r>
            <a:r>
              <a:rPr lang="en-US" dirty="0" err="1" smtClean="0"/>
              <a:t>cifre</a:t>
            </a:r>
            <a:r>
              <a:rPr lang="en-US" dirty="0" smtClean="0"/>
              <a:t> </a:t>
            </a:r>
            <a:r>
              <a:rPr lang="en-US" dirty="0" err="1" smtClean="0"/>
              <a:t>egale</a:t>
            </a:r>
            <a:r>
              <a:rPr lang="en-US" dirty="0" smtClean="0"/>
              <a:t> </a:t>
            </a:r>
            <a:r>
              <a:rPr lang="en-US" dirty="0" smtClean="0"/>
              <a:t>cu </a:t>
            </a:r>
            <a:r>
              <a:rPr lang="en-US" b="1" dirty="0" smtClean="0"/>
              <a:t>0 </a:t>
            </a:r>
            <a:r>
              <a:rPr lang="en-US" dirty="0" smtClean="0"/>
              <a:t>din </a:t>
            </a:r>
            <a:r>
              <a:rPr lang="en-US" dirty="0" err="1" smtClean="0"/>
              <a:t>scrierea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b="1" dirty="0" smtClean="0"/>
              <a:t>n</a:t>
            </a:r>
            <a:r>
              <a:rPr lang="en-US" dirty="0" smtClean="0"/>
              <a:t>. </a:t>
            </a:r>
            <a:r>
              <a:rPr lang="en-US" dirty="0" err="1" smtClean="0"/>
              <a:t>Programul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afişa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ecran</a:t>
            </a:r>
            <a:r>
              <a:rPr lang="en-US" dirty="0" smtClean="0"/>
              <a:t> </a:t>
            </a:r>
            <a:r>
              <a:rPr lang="en-US" dirty="0" err="1" smtClean="0"/>
              <a:t>numărul</a:t>
            </a:r>
            <a:r>
              <a:rPr lang="en-US" dirty="0" smtClean="0"/>
              <a:t> </a:t>
            </a:r>
            <a:r>
              <a:rPr lang="en-US" dirty="0" err="1" smtClean="0"/>
              <a:t>obţinut</a:t>
            </a:r>
            <a:r>
              <a:rPr lang="en-US" dirty="0" smtClean="0"/>
              <a:t>.</a:t>
            </a:r>
          </a:p>
          <a:p>
            <a:r>
              <a:rPr lang="en-US" b="1" dirty="0" err="1" smtClean="0"/>
              <a:t>Exemplu</a:t>
            </a:r>
            <a:r>
              <a:rPr lang="en-US" b="1" dirty="0" smtClean="0"/>
              <a:t>: </a:t>
            </a:r>
            <a:r>
              <a:rPr lang="en-US" dirty="0" err="1" smtClean="0"/>
              <a:t>dacă</a:t>
            </a:r>
            <a:r>
              <a:rPr lang="en-US" dirty="0" smtClean="0"/>
              <a:t> </a:t>
            </a:r>
            <a:r>
              <a:rPr lang="en-US" b="1" dirty="0" smtClean="0"/>
              <a:t>n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b="1" dirty="0" smtClean="0"/>
              <a:t>102030</a:t>
            </a:r>
            <a:r>
              <a:rPr lang="en-US" dirty="0" smtClean="0"/>
              <a:t>, </a:t>
            </a:r>
            <a:r>
              <a:rPr lang="en-US" dirty="0" err="1" smtClean="0"/>
              <a:t>programul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afişa</a:t>
            </a:r>
            <a:r>
              <a:rPr lang="en-US" dirty="0" smtClean="0"/>
              <a:t> </a:t>
            </a:r>
            <a:r>
              <a:rPr lang="en-US" dirty="0" err="1" smtClean="0"/>
              <a:t>valoarea</a:t>
            </a:r>
            <a:r>
              <a:rPr lang="en-US" dirty="0" smtClean="0"/>
              <a:t> </a:t>
            </a:r>
            <a:r>
              <a:rPr lang="en-US" b="1" dirty="0" smtClean="0"/>
              <a:t>3</a:t>
            </a:r>
            <a:r>
              <a:rPr lang="en-US" dirty="0" smtClean="0"/>
              <a:t>. </a:t>
            </a:r>
            <a:r>
              <a:rPr lang="en-US" b="1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 </a:t>
            </a:r>
            <a:r>
              <a:rPr lang="en-US" smtClean="0"/>
              <a:t>4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Fişierul</a:t>
            </a:r>
            <a:r>
              <a:rPr lang="en-US" dirty="0" smtClean="0"/>
              <a:t> </a:t>
            </a:r>
            <a:r>
              <a:rPr lang="en-US" b="1" dirty="0" smtClean="0"/>
              <a:t>bac.txt </a:t>
            </a:r>
            <a:r>
              <a:rPr lang="en-US" dirty="0" err="1" smtClean="0"/>
              <a:t>conţine</a:t>
            </a:r>
            <a:r>
              <a:rPr lang="en-US" dirty="0" smtClean="0"/>
              <a:t> </a:t>
            </a:r>
            <a:r>
              <a:rPr lang="en-US" dirty="0" err="1" smtClean="0"/>
              <a:t>cel</a:t>
            </a:r>
            <a:r>
              <a:rPr lang="en-US" dirty="0" smtClean="0"/>
              <a:t> </a:t>
            </a:r>
            <a:r>
              <a:rPr lang="en-US" dirty="0" err="1" smtClean="0"/>
              <a:t>mult</a:t>
            </a:r>
            <a:r>
              <a:rPr lang="en-US" dirty="0" smtClean="0"/>
              <a:t> </a:t>
            </a:r>
            <a:r>
              <a:rPr lang="en-US" b="1" dirty="0" smtClean="0"/>
              <a:t>1000 </a:t>
            </a:r>
            <a:r>
              <a:rPr lang="en-US" dirty="0" err="1" smtClean="0"/>
              <a:t>numere</a:t>
            </a:r>
            <a:r>
              <a:rPr lang="en-US" dirty="0" smtClean="0"/>
              <a:t> </a:t>
            </a:r>
            <a:r>
              <a:rPr lang="en-US" dirty="0" err="1" smtClean="0"/>
              <a:t>naturale</a:t>
            </a:r>
            <a:r>
              <a:rPr lang="en-US" dirty="0" smtClean="0"/>
              <a:t> </a:t>
            </a:r>
            <a:r>
              <a:rPr lang="en-US" dirty="0" err="1" smtClean="0"/>
              <a:t>nenule</a:t>
            </a:r>
            <a:r>
              <a:rPr lang="en-US" dirty="0" smtClean="0"/>
              <a:t>,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mici</a:t>
            </a:r>
            <a:r>
              <a:rPr lang="en-US" dirty="0" smtClean="0"/>
              <a:t> </a:t>
            </a:r>
            <a:r>
              <a:rPr lang="en-US" dirty="0" err="1" smtClean="0"/>
              <a:t>decât</a:t>
            </a:r>
            <a:r>
              <a:rPr lang="en-US" dirty="0" smtClean="0"/>
              <a:t> </a:t>
            </a:r>
            <a:r>
              <a:rPr lang="en-US" b="1" dirty="0" smtClean="0"/>
              <a:t>30000 </a:t>
            </a:r>
            <a:r>
              <a:rPr lang="en-US" dirty="0" err="1" smtClean="0"/>
              <a:t>fiecare</a:t>
            </a:r>
            <a:r>
              <a:rPr lang="en-US" dirty="0" smtClean="0"/>
              <a:t>, separate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câte</a:t>
            </a:r>
            <a:r>
              <a:rPr lang="en-US" dirty="0" smtClean="0"/>
              <a:t> un </a:t>
            </a:r>
            <a:r>
              <a:rPr lang="en-US" dirty="0" err="1" smtClean="0"/>
              <a:t>spaţiu</a:t>
            </a:r>
            <a:r>
              <a:rPr lang="en-US" dirty="0" smtClean="0"/>
              <a:t>. </a:t>
            </a:r>
            <a:r>
              <a:rPr lang="en-US" dirty="0" err="1" smtClean="0"/>
              <a:t>Scrieţi</a:t>
            </a:r>
            <a:r>
              <a:rPr lang="en-US" dirty="0" smtClean="0"/>
              <a:t> </a:t>
            </a:r>
            <a:r>
              <a:rPr lang="en-US" dirty="0" err="1" smtClean="0"/>
              <a:t>programul</a:t>
            </a:r>
            <a:r>
              <a:rPr lang="en-US" dirty="0" smtClean="0"/>
              <a:t> </a:t>
            </a:r>
            <a:r>
              <a:rPr lang="en-US" b="1" dirty="0" smtClean="0"/>
              <a:t>C/C++ </a:t>
            </a:r>
            <a:r>
              <a:rPr lang="en-US" dirty="0" smtClean="0"/>
              <a:t>care </a:t>
            </a:r>
            <a:r>
              <a:rPr lang="en-US" dirty="0" err="1" smtClean="0"/>
              <a:t>citeşte</a:t>
            </a:r>
            <a:r>
              <a:rPr lang="en-US" dirty="0" smtClean="0"/>
              <a:t> din </a:t>
            </a:r>
            <a:r>
              <a:rPr lang="en-US" dirty="0" smtClean="0"/>
              <a:t>fişierul</a:t>
            </a:r>
            <a:r>
              <a:rPr lang="en-US" b="1" dirty="0" smtClean="0"/>
              <a:t>bac.txt </a:t>
            </a:r>
            <a:r>
              <a:rPr lang="en-US" dirty="0" err="1" smtClean="0"/>
              <a:t>toate</a:t>
            </a:r>
            <a:r>
              <a:rPr lang="en-US" dirty="0" smtClean="0"/>
              <a:t> </a:t>
            </a:r>
            <a:r>
              <a:rPr lang="en-US" dirty="0" err="1" smtClean="0"/>
              <a:t>numerele</a:t>
            </a:r>
            <a:r>
              <a:rPr lang="en-US" dirty="0" smtClean="0"/>
              <a:t> </a:t>
            </a:r>
            <a:r>
              <a:rPr lang="en-US" dirty="0" err="1" smtClean="0"/>
              <a:t>şi</a:t>
            </a:r>
            <a:r>
              <a:rPr lang="en-US" dirty="0" smtClean="0"/>
              <a:t> care </a:t>
            </a:r>
            <a:r>
              <a:rPr lang="en-US" dirty="0" err="1" smtClean="0"/>
              <a:t>determină</a:t>
            </a:r>
            <a:r>
              <a:rPr lang="en-US" dirty="0" smtClean="0"/>
              <a:t> </a:t>
            </a:r>
            <a:r>
              <a:rPr lang="en-US" dirty="0" err="1" smtClean="0"/>
              <a:t>cea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mare </a:t>
            </a:r>
            <a:r>
              <a:rPr lang="en-US" dirty="0" err="1" smtClean="0"/>
              <a:t>cifră</a:t>
            </a:r>
            <a:r>
              <a:rPr lang="en-US" dirty="0" smtClean="0"/>
              <a:t> din </a:t>
            </a:r>
            <a:r>
              <a:rPr lang="en-US" dirty="0" err="1" smtClean="0"/>
              <a:t>scrierea</a:t>
            </a:r>
            <a:r>
              <a:rPr lang="en-US" dirty="0" smtClean="0"/>
              <a:t> </a:t>
            </a:r>
            <a:r>
              <a:rPr lang="en-US" dirty="0" err="1" smtClean="0"/>
              <a:t>lor</a:t>
            </a:r>
            <a:r>
              <a:rPr lang="en-US" dirty="0" smtClean="0"/>
              <a:t> . </a:t>
            </a:r>
            <a:r>
              <a:rPr lang="en-US" dirty="0" err="1" smtClean="0"/>
              <a:t>Cifra</a:t>
            </a:r>
            <a:r>
              <a:rPr lang="en-US" dirty="0" smtClean="0"/>
              <a:t> </a:t>
            </a:r>
            <a:r>
              <a:rPr lang="en-US" dirty="0" err="1" smtClean="0"/>
              <a:t>determinată</a:t>
            </a:r>
            <a:r>
              <a:rPr lang="en-US" dirty="0" smtClean="0"/>
              <a:t> se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afişa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ecran</a:t>
            </a:r>
            <a:r>
              <a:rPr lang="en-US" dirty="0" smtClean="0"/>
              <a:t>.</a:t>
            </a:r>
          </a:p>
          <a:p>
            <a:r>
              <a:rPr lang="en-US" b="1" dirty="0" err="1" smtClean="0"/>
              <a:t>Exemplu</a:t>
            </a:r>
            <a:r>
              <a:rPr lang="en-US" dirty="0" smtClean="0"/>
              <a:t>: </a:t>
            </a:r>
            <a:r>
              <a:rPr lang="en-US" dirty="0" err="1" smtClean="0"/>
              <a:t>dacă</a:t>
            </a:r>
            <a:r>
              <a:rPr lang="en-US" dirty="0" smtClean="0"/>
              <a:t> </a:t>
            </a:r>
            <a:r>
              <a:rPr lang="en-US" dirty="0" err="1" smtClean="0"/>
              <a:t>fişierul</a:t>
            </a:r>
            <a:r>
              <a:rPr lang="en-US" dirty="0" smtClean="0"/>
              <a:t> </a:t>
            </a:r>
            <a:r>
              <a:rPr lang="en-US" b="1" dirty="0" smtClean="0"/>
              <a:t>bac.txt </a:t>
            </a:r>
            <a:r>
              <a:rPr lang="en-US" dirty="0" err="1" smtClean="0"/>
              <a:t>conţine</a:t>
            </a:r>
            <a:r>
              <a:rPr lang="en-US" dirty="0" smtClean="0"/>
              <a:t> </a:t>
            </a:r>
            <a:r>
              <a:rPr lang="en-US" dirty="0" err="1" smtClean="0"/>
              <a:t>valorile</a:t>
            </a:r>
            <a:r>
              <a:rPr lang="en-US" dirty="0" smtClean="0"/>
              <a:t>: </a:t>
            </a:r>
            <a:r>
              <a:rPr lang="en-US" b="1" dirty="0" smtClean="0"/>
              <a:t>23 12 64 12 72 345 67 23 71 </a:t>
            </a:r>
            <a:r>
              <a:rPr lang="en-US" b="1" dirty="0" smtClean="0"/>
              <a:t>634</a:t>
            </a:r>
          </a:p>
          <a:p>
            <a:pPr>
              <a:buNone/>
            </a:pPr>
            <a:r>
              <a:rPr lang="en-US" dirty="0" err="1" smtClean="0"/>
              <a:t>atunci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ecran</a:t>
            </a:r>
            <a:r>
              <a:rPr lang="en-US" dirty="0" smtClean="0"/>
              <a:t> se </a:t>
            </a:r>
            <a:r>
              <a:rPr lang="en-US" dirty="0" err="1" smtClean="0"/>
              <a:t>afişează</a:t>
            </a:r>
            <a:r>
              <a:rPr lang="en-US" dirty="0" smtClean="0"/>
              <a:t> </a:t>
            </a:r>
            <a:r>
              <a:rPr lang="en-US" b="1" dirty="0" smtClean="0"/>
              <a:t>7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țiu">
  <a:themeElements>
    <a:clrScheme name="Solstițiu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țiu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țiu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</TotalTime>
  <Words>568</Words>
  <Application>Microsoft Office PowerPoint</Application>
  <PresentationFormat>Expunere pe ecran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9</vt:i4>
      </vt:variant>
    </vt:vector>
  </HeadingPairs>
  <TitlesOfParts>
    <vt:vector size="10" baseType="lpstr">
      <vt:lpstr>Solstițiu</vt:lpstr>
      <vt:lpstr>Aplicatii</vt:lpstr>
      <vt:lpstr>Exercitiul 2</vt:lpstr>
      <vt:lpstr>Exercitiul 3</vt:lpstr>
      <vt:lpstr>Exercitiul 4</vt:lpstr>
      <vt:lpstr>Aplicatii</vt:lpstr>
      <vt:lpstr>Ex1</vt:lpstr>
      <vt:lpstr>Ex2</vt:lpstr>
      <vt:lpstr>Ex3</vt:lpstr>
      <vt:lpstr>Ex. 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Aplicatii</dc:title>
  <dc:creator>User</dc:creator>
  <cp:lastModifiedBy>User</cp:lastModifiedBy>
  <cp:revision>7</cp:revision>
  <dcterms:created xsi:type="dcterms:W3CDTF">2013-10-07T20:02:23Z</dcterms:created>
  <dcterms:modified xsi:type="dcterms:W3CDTF">2013-10-08T22:01:22Z</dcterms:modified>
</cp:coreProperties>
</file>